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73" r:id="rId5"/>
    <p:sldId id="260" r:id="rId6"/>
    <p:sldId id="274" r:id="rId7"/>
    <p:sldId id="261" r:id="rId8"/>
    <p:sldId id="275" r:id="rId9"/>
    <p:sldId id="262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00"/>
    <a:srgbClr val="FF9999"/>
    <a:srgbClr val="FF0066"/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3" autoAdjust="0"/>
    <p:restoredTop sz="94660"/>
  </p:normalViewPr>
  <p:slideViewPr>
    <p:cSldViewPr>
      <p:cViewPr>
        <p:scale>
          <a:sx n="76" d="100"/>
          <a:sy n="76" d="100"/>
        </p:scale>
        <p:origin x="-116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BAADDA-0303-4D83-A281-7F4390AA9C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F30E5-8CC9-432C-B59C-CA7133457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4777E-8686-4C99-BD40-12AE259BD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2A6C4C-9D53-48E7-8FB6-6D15BABC1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5A178-11D8-430F-A082-B309A44CE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381A-7D44-483C-A808-C6DFAAEEA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77FD4-FD87-4AF4-9F77-8D7111048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5BF33-E744-4A7A-91E1-DE692D60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F8D72-4155-4175-8E7B-6FEA5BA13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3D0BB-3297-496C-9C08-0922CA646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0ED76-6DE2-4E17-A13F-4C2CC55B2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EFB4A-D272-4EFD-8A68-9804F68E4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E327E-6217-46BA-A134-45B6B1418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F262291-98F7-4975-B387-42DB8C110DF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.VnTime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.VnTime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>
                <a:solidFill>
                  <a:srgbClr val="FF0066"/>
                </a:solidFill>
                <a:latin typeface=".VnBahamasBH" pitchFamily="34" charset="0"/>
              </a:rPr>
              <a:t>LuyÖn tõ vµ c©u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dirty="0" err="1">
                <a:latin typeface=".VnArabiaH" pitchFamily="34" charset="0"/>
              </a:rPr>
              <a:t>Chuyªn</a:t>
            </a:r>
            <a:r>
              <a:rPr lang="en-US" sz="4800" dirty="0">
                <a:latin typeface=".VnArabiaH" pitchFamily="34" charset="0"/>
              </a:rPr>
              <a:t> ®Ò </a:t>
            </a:r>
            <a:r>
              <a:rPr lang="en-US" sz="4800" dirty="0" err="1">
                <a:latin typeface=".VnArabiaH" pitchFamily="34" charset="0"/>
              </a:rPr>
              <a:t>tiÕng</a:t>
            </a:r>
            <a:r>
              <a:rPr lang="en-US" sz="4800" dirty="0">
                <a:latin typeface=".VnArabiaH" pitchFamily="34" charset="0"/>
              </a:rPr>
              <a:t> </a:t>
            </a:r>
            <a:r>
              <a:rPr lang="en-US" sz="4800" dirty="0" err="1">
                <a:latin typeface=".VnArabiaH" pitchFamily="34" charset="0"/>
              </a:rPr>
              <a:t>ViÖt</a:t>
            </a:r>
            <a:r>
              <a:rPr lang="en-US" sz="4800" dirty="0">
                <a:latin typeface=".VnArabiaH" pitchFamily="34" charset="0"/>
              </a:rPr>
              <a:t> </a:t>
            </a:r>
            <a:r>
              <a:rPr lang="en-US" sz="4800" dirty="0" err="1">
                <a:latin typeface=".VnArabiaH" pitchFamily="34" charset="0"/>
              </a:rPr>
              <a:t>líp</a:t>
            </a:r>
            <a:r>
              <a:rPr lang="en-US" sz="4800">
                <a:latin typeface=".VnArabiaH" pitchFamily="34" charset="0"/>
              </a:rPr>
              <a:t> </a:t>
            </a:r>
            <a:r>
              <a:rPr lang="en-US" sz="4800" smtClean="0">
                <a:latin typeface=".VnArabiaH" pitchFamily="34" charset="0"/>
              </a:rPr>
              <a:t>3</a:t>
            </a:r>
            <a:endParaRPr lang="en-US" sz="4800" dirty="0">
              <a:latin typeface=".VnArabiaH" pitchFamily="34" charset="0"/>
            </a:endParaRPr>
          </a:p>
          <a:p>
            <a:pPr>
              <a:buFontTx/>
              <a:buNone/>
            </a:pPr>
            <a:endParaRPr lang="en-US" sz="4800" dirty="0">
              <a:latin typeface=".VnArabiaH" pitchFamily="34" charset="0"/>
            </a:endParaRPr>
          </a:p>
          <a:p>
            <a:pPr algn="ctr">
              <a:buFontTx/>
              <a:buNone/>
            </a:pPr>
            <a:r>
              <a:rPr lang="en-US" sz="4000" dirty="0" err="1">
                <a:solidFill>
                  <a:srgbClr val="FF9900"/>
                </a:solidFill>
                <a:latin typeface=".VnTimeH" pitchFamily="34" charset="0"/>
              </a:rPr>
              <a:t>NhiÖt</a:t>
            </a:r>
            <a:r>
              <a:rPr lang="en-US" sz="4000" dirty="0">
                <a:solidFill>
                  <a:srgbClr val="FF9900"/>
                </a:solidFill>
                <a:latin typeface=".VnTimeH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.VnTimeH" pitchFamily="34" charset="0"/>
              </a:rPr>
              <a:t>liÖt</a:t>
            </a:r>
            <a:r>
              <a:rPr lang="en-US" sz="4000" dirty="0">
                <a:solidFill>
                  <a:srgbClr val="FF9900"/>
                </a:solidFill>
                <a:latin typeface=".VnTimeH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.VnTimeH" pitchFamily="34" charset="0"/>
              </a:rPr>
              <a:t>chµo</a:t>
            </a:r>
            <a:r>
              <a:rPr lang="en-US" sz="4000" dirty="0">
                <a:solidFill>
                  <a:srgbClr val="FF9900"/>
                </a:solidFill>
                <a:latin typeface=".VnTimeH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.VnTimeH" pitchFamily="34" charset="0"/>
              </a:rPr>
              <a:t>mõng</a:t>
            </a:r>
            <a:r>
              <a:rPr lang="en-US" sz="4000" dirty="0">
                <a:solidFill>
                  <a:srgbClr val="FF9900"/>
                </a:solidFill>
                <a:latin typeface=".VnTimeH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.VnTimeH" pitchFamily="34" charset="0"/>
              </a:rPr>
              <a:t>c¸c</a:t>
            </a:r>
            <a:r>
              <a:rPr lang="en-US" sz="4000" dirty="0">
                <a:solidFill>
                  <a:srgbClr val="FF9900"/>
                </a:solidFill>
                <a:latin typeface=".VnTimeH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.VnTimeH" pitchFamily="34" charset="0"/>
              </a:rPr>
              <a:t>thÇy</a:t>
            </a:r>
            <a:r>
              <a:rPr lang="en-US" sz="4000" dirty="0">
                <a:solidFill>
                  <a:srgbClr val="FF9900"/>
                </a:solidFill>
                <a:latin typeface=".VnTimeH" pitchFamily="34" charset="0"/>
              </a:rPr>
              <a:t> c« </a:t>
            </a:r>
            <a:r>
              <a:rPr lang="en-US" sz="4000" dirty="0" err="1">
                <a:solidFill>
                  <a:srgbClr val="FF9900"/>
                </a:solidFill>
                <a:latin typeface=".VnTimeH" pitchFamily="34" charset="0"/>
              </a:rPr>
              <a:t>vÒ</a:t>
            </a:r>
            <a:r>
              <a:rPr lang="en-US" sz="4000" dirty="0">
                <a:solidFill>
                  <a:srgbClr val="FF9900"/>
                </a:solidFill>
                <a:latin typeface=".VnTimeH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.VnTimeH" pitchFamily="34" charset="0"/>
              </a:rPr>
              <a:t>dù</a:t>
            </a:r>
            <a:r>
              <a:rPr lang="en-US" sz="4000" dirty="0">
                <a:solidFill>
                  <a:srgbClr val="FF9900"/>
                </a:solidFill>
                <a:latin typeface=".VnTimeH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.VnTimeH" pitchFamily="34" charset="0"/>
              </a:rPr>
              <a:t>chuyªn</a:t>
            </a:r>
            <a:r>
              <a:rPr lang="en-US" sz="4000" dirty="0">
                <a:solidFill>
                  <a:srgbClr val="FF9900"/>
                </a:solidFill>
                <a:latin typeface=".VnTimeH" pitchFamily="34" charset="0"/>
              </a:rPr>
              <a:t> ®Ò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pPr algn="ctr"/>
            <a:r>
              <a:rPr lang="en-US" sz="4800">
                <a:latin typeface=".VnTimeH" pitchFamily="34" charset="0"/>
              </a:rPr>
              <a:t>Trß ch¬i</a:t>
            </a:r>
            <a:r>
              <a:rPr lang="en-US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3535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/>
              <a:t>Chän tõ ë phÝa d­íi ghÐp víi tõ ë phÝa trªn ®Ó  t¹o thµnh mét côm tõ cã ý nghÜa nãi vÒ t×nh c¶m gia ®×nh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7200" y="1295400"/>
            <a:ext cx="8153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6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3DH" pitchFamily="34" charset="0"/>
              </a:rPr>
              <a:t>Chóc mõng c¸c con </a:t>
            </a:r>
          </a:p>
          <a:p>
            <a:pPr algn="ctr" eaLnBrk="1" hangingPunct="1"/>
            <a:endParaRPr lang="en-US" sz="36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3DH" pitchFamily="34" charset="0"/>
            </a:endParaRPr>
          </a:p>
          <a:p>
            <a:pPr algn="ctr" eaLnBrk="1" hangingPunct="1"/>
            <a:r>
              <a:rPr lang="en-US" sz="36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3DH" pitchFamily="34" charset="0"/>
              </a:rPr>
              <a:t>chóng ta võa häc xong</a:t>
            </a:r>
          </a:p>
          <a:p>
            <a:pPr algn="ctr" eaLnBrk="1" hangingPunct="1"/>
            <a:endParaRPr lang="en-US" sz="36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3DH" pitchFamily="34" charset="0"/>
            </a:endParaRPr>
          </a:p>
          <a:p>
            <a:pPr algn="ctr" eaLnBrk="1" hangingPunct="1"/>
            <a:r>
              <a:rPr lang="en-US" sz="36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3DH" pitchFamily="34" charset="0"/>
              </a:rPr>
              <a:t> tiÕt luyÖn tõ vµ c©u.</a:t>
            </a:r>
            <a:br>
              <a:rPr lang="en-US" sz="36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3DH" pitchFamily="34" charset="0"/>
              </a:rPr>
            </a:br>
            <a:endParaRPr lang="en-US" sz="36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3D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bµi</a:t>
            </a:r>
            <a:r>
              <a:rPr lang="en-US" dirty="0" smtClean="0"/>
              <a:t> </a:t>
            </a:r>
            <a:r>
              <a:rPr lang="en-US" dirty="0" err="1"/>
              <a:t>cò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>
                <a:solidFill>
                  <a:schemeClr val="tx2"/>
                </a:solidFill>
              </a:rPr>
              <a:t>Bµi tËp:  </a:t>
            </a:r>
            <a:r>
              <a:rPr lang="en-US" sz="4000">
                <a:solidFill>
                  <a:srgbClr val="FF9900"/>
                </a:solidFill>
              </a:rPr>
              <a:t>§iÒn tõ so s¸nh vµo tõng chç trèng trong mçi c©u sau:</a:t>
            </a:r>
          </a:p>
          <a:p>
            <a:pPr marL="609600" indent="-609600">
              <a:lnSpc>
                <a:spcPct val="80000"/>
              </a:lnSpc>
              <a:buFontTx/>
              <a:buAutoNum type="alphaLcPeriod"/>
            </a:pPr>
            <a:endParaRPr lang="en-US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lphaLcPeriod"/>
            </a:pPr>
            <a:r>
              <a:rPr lang="en-US" sz="4000">
                <a:solidFill>
                  <a:schemeClr val="tx2"/>
                </a:solidFill>
              </a:rPr>
              <a:t>§ªm Êy, trêi tèi ®en  …….  mùc.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400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lphaLcPeriod" startAt="2"/>
            </a:pPr>
            <a:r>
              <a:rPr lang="en-US" sz="4000">
                <a:solidFill>
                  <a:schemeClr val="tx2"/>
                </a:solidFill>
              </a:rPr>
              <a:t>Tr¨m c« g¸i ®Ñp  ……  tiªn sa.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400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4400">
                <a:solidFill>
                  <a:schemeClr val="hlink"/>
                </a:solidFill>
              </a:rPr>
              <a:t>c</a:t>
            </a:r>
            <a:r>
              <a:rPr lang="en-US" sz="2800">
                <a:solidFill>
                  <a:schemeClr val="tx2"/>
                </a:solidFill>
              </a:rPr>
              <a:t>.   </a:t>
            </a:r>
            <a:r>
              <a:rPr lang="en-US" sz="4000">
                <a:solidFill>
                  <a:schemeClr val="tx2"/>
                </a:solidFill>
              </a:rPr>
              <a:t>M¾t cña trêi ®ªm  ……  c¸c v× sao.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24500" y="2895600"/>
            <a:ext cx="121920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</a:rPr>
              <a:t>nh­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48200" y="4102100"/>
            <a:ext cx="121920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</a:rPr>
              <a:t>tùa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6475" y="5305425"/>
            <a:ext cx="121920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</a:rPr>
              <a:t>lµ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1" grpId="0" animBg="1"/>
      <p:bldP spid="4102" grpId="0" animBg="1"/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>
                <a:latin typeface=".Vn3DH" pitchFamily="34" charset="0"/>
              </a:rPr>
              <a:t>LuyÖn tõ vµ c©u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44000" cy="1752600"/>
          </a:xfrm>
        </p:spPr>
        <p:txBody>
          <a:bodyPr/>
          <a:lstStyle/>
          <a:p>
            <a:r>
              <a:rPr lang="en-US" sz="4800">
                <a:latin typeface=".VnTimeH" pitchFamily="34" charset="0"/>
              </a:rPr>
              <a:t>Më réng vèn tõ : </a:t>
            </a:r>
            <a:r>
              <a:rPr lang="en-US" sz="4800" b="1" i="1">
                <a:solidFill>
                  <a:srgbClr val="FF9999"/>
                </a:solidFill>
                <a:latin typeface=".VnTimeH" pitchFamily="34" charset="0"/>
              </a:rPr>
              <a:t>Gia ®×nh</a:t>
            </a:r>
          </a:p>
          <a:p>
            <a:r>
              <a:rPr lang="en-US" sz="5400">
                <a:latin typeface=".VnTimeH" pitchFamily="34" charset="0"/>
              </a:rPr>
              <a:t>¤n tËp c©u: </a:t>
            </a:r>
            <a:r>
              <a:rPr lang="en-US" sz="5400" i="1">
                <a:solidFill>
                  <a:srgbClr val="FF9999"/>
                </a:solidFill>
                <a:latin typeface=".VnTimeH" pitchFamily="34" charset="0"/>
              </a:rPr>
              <a:t>Ai lµ g×?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Untitled-4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2138"/>
          </a:xfrm>
          <a:prstGeom prst="rect">
            <a:avLst/>
          </a:prstGeom>
          <a:noFill/>
        </p:spPr>
      </p:pic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3581400" y="0"/>
            <a:ext cx="9144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«ng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4876800" y="2209800"/>
            <a:ext cx="10668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mÑ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429000" y="2209800"/>
            <a:ext cx="11430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bè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4953000" y="4191000"/>
            <a:ext cx="10668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em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429000" y="4191000"/>
            <a:ext cx="1219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chÞ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5257800" y="0"/>
            <a:ext cx="990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bµ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114800" y="457200"/>
            <a:ext cx="6858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4953000" y="457200"/>
            <a:ext cx="609600" cy="555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1069975"/>
            <a:ext cx="1219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«ng bµ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114800" y="2743200"/>
            <a:ext cx="6096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4876800" y="2743200"/>
            <a:ext cx="6096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3400425"/>
            <a:ext cx="1023938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bè mÑ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4038600" y="4800600"/>
            <a:ext cx="609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4800600" y="4800600"/>
            <a:ext cx="609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289550"/>
            <a:ext cx="1023938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chÞ em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2373313" y="3108325"/>
            <a:ext cx="439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/>
              <a:t>Flash, hay theo s¬ ®å nh­ bµi hä n«i, hä ngo¹i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4000"/>
              <a:t>Bµi 1: </a:t>
            </a:r>
            <a:r>
              <a:rPr lang="en-US" sz="4000" b="1">
                <a:solidFill>
                  <a:srgbClr val="FF9900"/>
                </a:solidFill>
              </a:rPr>
              <a:t>T×m c¸c tõ ng÷ chØ gép nh÷ng ng­êi th©n trong gia ®×nh.</a:t>
            </a:r>
            <a:endParaRPr lang="en-US" sz="4000">
              <a:solidFill>
                <a:srgbClr val="FF9900"/>
              </a:solidFill>
            </a:endParaRP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144838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sz="4400" b="1"/>
              <a:t>M: </a:t>
            </a:r>
            <a:r>
              <a:rPr lang="en-US" sz="4400"/>
              <a:t> «ng bµ, chó ch¸u,…..</a:t>
            </a:r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9144000" cy="1384300"/>
          </a:xfrm>
        </p:spPr>
        <p:txBody>
          <a:bodyPr/>
          <a:lstStyle/>
          <a:p>
            <a:r>
              <a:rPr lang="en-US" sz="4000">
                <a:solidFill>
                  <a:srgbClr val="FF9900"/>
                </a:solidFill>
              </a:rPr>
              <a:t>C¸c tõ chØ gép nh÷ng ng­êi trong gia ®×nh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600"/>
              <a:t>¤ng bµ</a:t>
            </a:r>
          </a:p>
          <a:p>
            <a:pPr>
              <a:buFontTx/>
              <a:buChar char="-"/>
            </a:pPr>
            <a:r>
              <a:rPr lang="en-US" sz="3600"/>
              <a:t>Bè mÑ</a:t>
            </a:r>
          </a:p>
          <a:p>
            <a:pPr>
              <a:buFontTx/>
              <a:buChar char="-"/>
            </a:pPr>
            <a:r>
              <a:rPr lang="en-US" sz="3600"/>
              <a:t>C« d×</a:t>
            </a:r>
          </a:p>
          <a:p>
            <a:pPr>
              <a:buFontTx/>
              <a:buChar char="-"/>
            </a:pPr>
            <a:r>
              <a:rPr lang="en-US" sz="3600"/>
              <a:t>Chó b¸c</a:t>
            </a:r>
          </a:p>
          <a:p>
            <a:pPr>
              <a:buFontTx/>
              <a:buChar char="-"/>
            </a:pPr>
            <a:r>
              <a:rPr lang="en-US" sz="3600"/>
              <a:t>Cha «ng</a:t>
            </a:r>
          </a:p>
          <a:p>
            <a:pPr>
              <a:buFontTx/>
              <a:buChar char="-"/>
            </a:pPr>
            <a:r>
              <a:rPr lang="en-US" sz="3600"/>
              <a:t>¤ng cha</a:t>
            </a:r>
          </a:p>
          <a:p>
            <a:pPr>
              <a:buFontTx/>
              <a:buChar char="-"/>
            </a:pPr>
            <a:r>
              <a:rPr lang="en-US" sz="3600"/>
              <a:t>C« chó</a:t>
            </a:r>
          </a:p>
          <a:p>
            <a:pPr>
              <a:buFontTx/>
              <a:buNone/>
            </a:pPr>
            <a:r>
              <a:rPr lang="en-US" sz="3600"/>
              <a:t>…………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0386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600"/>
              <a:t>CËu mî</a:t>
            </a:r>
          </a:p>
          <a:p>
            <a:pPr>
              <a:buFontTx/>
              <a:buChar char="-"/>
            </a:pPr>
            <a:r>
              <a:rPr lang="en-US" sz="3600"/>
              <a:t>Chó thÝm</a:t>
            </a:r>
          </a:p>
          <a:p>
            <a:pPr>
              <a:buFontTx/>
              <a:buChar char="-"/>
            </a:pPr>
            <a:r>
              <a:rPr lang="en-US" sz="3600"/>
              <a:t>Bè con</a:t>
            </a:r>
          </a:p>
          <a:p>
            <a:pPr>
              <a:buFontTx/>
              <a:buChar char="-"/>
            </a:pPr>
            <a:r>
              <a:rPr lang="en-US" sz="3600"/>
              <a:t>MÑ con</a:t>
            </a:r>
          </a:p>
          <a:p>
            <a:pPr>
              <a:buFontTx/>
              <a:buChar char="-"/>
            </a:pPr>
            <a:r>
              <a:rPr lang="en-US" sz="3600"/>
              <a:t>C« ch¸u</a:t>
            </a:r>
          </a:p>
          <a:p>
            <a:pPr>
              <a:buFontTx/>
              <a:buChar char="-"/>
            </a:pPr>
            <a:r>
              <a:rPr lang="en-US" sz="3600"/>
              <a:t>Anh em</a:t>
            </a:r>
          </a:p>
          <a:p>
            <a:pPr>
              <a:buFontTx/>
              <a:buChar char="-"/>
            </a:pPr>
            <a:r>
              <a:rPr lang="en-US" sz="3600"/>
              <a:t>ChÞ em</a:t>
            </a:r>
          </a:p>
          <a:p>
            <a:pPr>
              <a:buFontTx/>
              <a:buNone/>
            </a:pPr>
            <a:r>
              <a:rPr lang="en-US" sz="3600"/>
              <a:t>…………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2800"/>
              <a:t>Bµi 2: </a:t>
            </a:r>
            <a:r>
              <a:rPr lang="en-US" sz="2800" b="1"/>
              <a:t>XÕp c¸c thµnh ng÷, tùc ng÷ sau vµo nhãm thÝch hîp:</a:t>
            </a:r>
            <a:endParaRPr lang="en-US" sz="280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3048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sz="2400"/>
              <a:t>Con hiÒn ch¸u th¶o.</a:t>
            </a:r>
          </a:p>
          <a:p>
            <a:pPr marL="533400" indent="-533400">
              <a:lnSpc>
                <a:spcPct val="90000"/>
              </a:lnSpc>
              <a:buFontTx/>
              <a:buAutoNum type="alphaLcPeriod" startAt="2"/>
            </a:pPr>
            <a:r>
              <a:rPr lang="en-US" sz="2400"/>
              <a:t>Con c¸i kh«n ngoan, vÎ vang cha mÑ.</a:t>
            </a:r>
          </a:p>
          <a:p>
            <a:pPr marL="533400" indent="-533400">
              <a:lnSpc>
                <a:spcPct val="90000"/>
              </a:lnSpc>
              <a:buFontTx/>
              <a:buAutoNum type="alphaLcPeriod" startAt="3"/>
            </a:pPr>
            <a:r>
              <a:rPr lang="en-US" sz="2400"/>
              <a:t>Con cã cha nh­ nhµ cã nãc.</a:t>
            </a:r>
          </a:p>
          <a:p>
            <a:pPr marL="533400" indent="-533400">
              <a:lnSpc>
                <a:spcPct val="90000"/>
              </a:lnSpc>
              <a:buFontTx/>
              <a:buAutoNum type="alphaLcPeriod" startAt="4"/>
            </a:pPr>
            <a:r>
              <a:rPr lang="en-US" sz="2400"/>
              <a:t>Con cã mÑ nh­ m¨ng Êp bÑ.</a:t>
            </a:r>
          </a:p>
          <a:p>
            <a:pPr marL="533400" indent="-533400">
              <a:lnSpc>
                <a:spcPct val="90000"/>
              </a:lnSpc>
              <a:buFontTx/>
              <a:buAutoNum type="alphaLcPeriod" startAt="5"/>
            </a:pPr>
            <a:r>
              <a:rPr lang="en-US" sz="2400"/>
              <a:t>ChÞ ng· em n©ng.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66"/>
                </a:solidFill>
              </a:rPr>
              <a:t>g</a:t>
            </a:r>
            <a:r>
              <a:rPr lang="en-US" sz="2400">
                <a:solidFill>
                  <a:srgbClr val="FFFF66"/>
                </a:solidFill>
              </a:rPr>
              <a:t>.</a:t>
            </a:r>
            <a:r>
              <a:rPr lang="en-US" sz="2400"/>
              <a:t> Anh em nh­ thÓ ch©n tay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/>
              <a:t>  R¸ch lµnh ®ïm bäc, dë hay ®ì ®</a:t>
            </a:r>
            <a:r>
              <a:rPr lang="en-US" sz="2000"/>
              <a:t>Çn.</a:t>
            </a:r>
          </a:p>
        </p:txBody>
      </p:sp>
      <p:graphicFrame>
        <p:nvGraphicFramePr>
          <p:cNvPr id="14369" name="Group 33"/>
          <p:cNvGraphicFramePr>
            <a:graphicFrameLocks noGrp="1"/>
          </p:cNvGraphicFramePr>
          <p:nvPr>
            <p:ph sz="half" idx="2"/>
          </p:nvPr>
        </p:nvGraphicFramePr>
        <p:xfrm>
          <a:off x="457200" y="3938588"/>
          <a:ext cx="8229600" cy="2233613"/>
        </p:xfrm>
        <a:graphic>
          <a:graphicData uri="http://schemas.openxmlformats.org/drawingml/2006/table">
            <a:tbl>
              <a:tblPr/>
              <a:tblGrid>
                <a:gridCol w="2743200"/>
                <a:gridCol w="2895600"/>
                <a:gridCol w="2590800"/>
              </a:tblGrid>
              <a:tr h="111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1: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Cha mÑ ®èi víi con c¸i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2: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Con ch¸u ®èi víi «ng bµ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3: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Anh chÞ em ®èi víi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  <a:ln/>
        </p:spPr>
        <p:txBody>
          <a:bodyPr/>
          <a:lstStyle/>
          <a:p>
            <a:r>
              <a:rPr lang="en-US"/>
              <a:t>Bµi 2: </a:t>
            </a:r>
            <a:r>
              <a:rPr lang="en-US" b="1"/>
              <a:t>XÕp c¸c thµnh ng÷, tôc ng÷ sau vµo nhãm thÝch hîp:</a:t>
            </a:r>
          </a:p>
        </p:txBody>
      </p:sp>
      <p:graphicFrame>
        <p:nvGraphicFramePr>
          <p:cNvPr id="48154" name="Group 26"/>
          <p:cNvGraphicFramePr>
            <a:graphicFrameLocks noGrp="1"/>
          </p:cNvGraphicFramePr>
          <p:nvPr>
            <p:ph idx="1"/>
          </p:nvPr>
        </p:nvGraphicFramePr>
        <p:xfrm>
          <a:off x="0" y="2057400"/>
          <a:ext cx="9144000" cy="4800600"/>
        </p:xfrm>
        <a:graphic>
          <a:graphicData uri="http://schemas.openxmlformats.org/drawingml/2006/table">
            <a:tbl>
              <a:tblPr/>
              <a:tblGrid>
                <a:gridCol w="2667000"/>
                <a:gridCol w="3429000"/>
                <a:gridCol w="3048000"/>
              </a:tblGrid>
              <a:tr h="1244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1: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Cha mÑ ®èi víi con c¸i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2: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Con ch¸u ®èi víi «ng bµ, cha mÑ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3: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Anh chÞ em ®èi víi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2971800" y="33528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</a:t>
            </a:r>
            <a:r>
              <a:rPr lang="en-US" sz="3200"/>
              <a:t>Con hiÒn ch¸u th¶o.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895600" y="4572000"/>
            <a:ext cx="2743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</a:t>
            </a:r>
            <a:r>
              <a:rPr lang="en-US" sz="3200"/>
              <a:t>Con c¸i kh«n ngoan vÎ vang cha mÑ.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-152400" y="33528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</a:t>
            </a:r>
            <a:r>
              <a:rPr lang="en-US" sz="3200"/>
              <a:t>Con cã cha nh­ nhµ cã nãc.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-76200" y="45720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</a:t>
            </a:r>
            <a:r>
              <a:rPr lang="en-US" sz="3200"/>
              <a:t>Con cã mÑ nh­ m¨ng Êp bÑ.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6248400" y="330835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</a:t>
            </a:r>
            <a:r>
              <a:rPr lang="en-US" sz="3200"/>
              <a:t>ChÞ ng· em n©ng.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064250" y="4191000"/>
            <a:ext cx="34290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/>
              <a:t>Anh em nh­ thÓ ch©n tay</a:t>
            </a:r>
          </a:p>
          <a:p>
            <a:pPr>
              <a:spcBef>
                <a:spcPct val="50000"/>
              </a:spcBef>
            </a:pPr>
            <a:r>
              <a:rPr lang="en-US" sz="3200"/>
              <a:t>R¸ch lµnh ®ïm </a:t>
            </a:r>
          </a:p>
          <a:p>
            <a:pPr>
              <a:spcBef>
                <a:spcPct val="50000"/>
              </a:spcBef>
            </a:pPr>
            <a:r>
              <a:rPr lang="en-US" sz="3200"/>
              <a:t>bäc dë hay ®ì ®Çn.</a:t>
            </a:r>
          </a:p>
          <a:p>
            <a:pPr>
              <a:spcBef>
                <a:spcPct val="50000"/>
              </a:spcBef>
            </a:pPr>
            <a:r>
              <a:rPr lang="en-US" sz="32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  <p:bldP spid="48146" grpId="0"/>
      <p:bldP spid="48147" grpId="0"/>
      <p:bldP spid="48148" grpId="0"/>
      <p:bldP spid="48149" grpId="0"/>
      <p:bldP spid="48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84300"/>
          </a:xfrm>
        </p:spPr>
        <p:txBody>
          <a:bodyPr/>
          <a:lstStyle/>
          <a:p>
            <a:r>
              <a:rPr lang="en-US" sz="4000"/>
              <a:t>Bµi 3: Dùa theo néi dung c¸c bµi tËp ®äc ë tuÇn 3, tuÇn 4, h·y ®Æt c©u theo mÉu </a:t>
            </a:r>
            <a:r>
              <a:rPr lang="en-US" sz="4000" i="1">
                <a:solidFill>
                  <a:srgbClr val="FF9900"/>
                </a:solidFill>
              </a:rPr>
              <a:t>Ai lµ g×</a:t>
            </a:r>
            <a:r>
              <a:rPr lang="en-US" sz="4000" i="1"/>
              <a:t>? </a:t>
            </a:r>
            <a:r>
              <a:rPr lang="en-US" sz="4000"/>
              <a:t>®Ó nãi vÒ: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6988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lphaLcPeriod"/>
            </a:pPr>
            <a:r>
              <a:rPr lang="en-US" sz="2400"/>
              <a:t>B¹n TuÊn trong truyÖn </a:t>
            </a:r>
            <a:r>
              <a:rPr lang="en-US" sz="2400" b="1" i="1"/>
              <a:t> ChiÕc ¸o len.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b="1" i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b="1" i="1"/>
          </a:p>
          <a:p>
            <a:pPr marL="609600" indent="-609600">
              <a:lnSpc>
                <a:spcPct val="80000"/>
              </a:lnSpc>
              <a:buFontTx/>
              <a:buAutoNum type="alphaLcPeriod" startAt="2"/>
            </a:pPr>
            <a:r>
              <a:rPr lang="en-US" sz="2400"/>
              <a:t>B¹n nhá trong bµi th¬</a:t>
            </a:r>
            <a:r>
              <a:rPr lang="en-US" sz="2400" b="1" i="1"/>
              <a:t> Qu¹t cho bµ ngñ.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b="1" i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b="1" i="1"/>
          </a:p>
          <a:p>
            <a:pPr marL="609600" indent="-609600">
              <a:lnSpc>
                <a:spcPct val="80000"/>
              </a:lnSpc>
              <a:buFontTx/>
              <a:buAutoNum type="alphaLcPeriod" startAt="3"/>
            </a:pPr>
            <a:r>
              <a:rPr lang="en-US" sz="2400"/>
              <a:t>Bµ mÑ trong truyÖn</a:t>
            </a:r>
            <a:r>
              <a:rPr lang="en-US" sz="2400" b="1"/>
              <a:t> </a:t>
            </a:r>
            <a:r>
              <a:rPr lang="en-US" sz="2400" b="1" i="1"/>
              <a:t>Ng­êi mÑ.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b="1" i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d</a:t>
            </a:r>
            <a:r>
              <a:rPr lang="en-US" sz="1800"/>
              <a:t>. 	</a:t>
            </a:r>
            <a:r>
              <a:rPr lang="en-US" sz="2400"/>
              <a:t>Chó chim sÎ trong truyÖn</a:t>
            </a:r>
            <a:r>
              <a:rPr lang="en-US" sz="2400" b="1" i="1"/>
              <a:t> Chó sÎ vµ b«ng hoa b»ng l¨ng.</a:t>
            </a:r>
            <a:endParaRPr lang="en-US" sz="24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" y="2282825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- Anh TuÊn lµ anh trai cña Lan.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38200" y="3367088"/>
            <a:ext cx="579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- B¹n nhá lµ mét ng­êi ch¸u hiÕu th¶o.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38200" y="4433888"/>
            <a:ext cx="579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- Bµ mÑ lµ ng­êi mÑ hy sinh v× con.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38200" y="5562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- Chó SÎ lµ b¹n cña bÐ Th¬ vµ hoa b»ng l¨ng.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17" grpId="0"/>
      <p:bldP spid="17418" grpId="0"/>
      <p:bldP spid="17419" grpId="0"/>
      <p:bldP spid="174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05122"/>
  <p:tag name="VIOLETTITLE" val="Tuần 4. MRVT: Gia đình. Ôn tập câu: Ai là gì?"/>
  <p:tag name="VIOLETLESSON" val="4"/>
  <p:tag name="VIOLETCATID" val="7840642"/>
  <p:tag name="VIOLETSUBJECT" val="Luyện từ và câu 3"/>
  <p:tag name="VIOLETAUTHORID" val="7797544"/>
  <p:tag name="VIOLETAUTHORNAME" val="Đỗ Tường Châu"/>
  <p:tag name="VIOLETAUTHORAVATAR" val="no_avatar.jpg"/>
  <p:tag name="VIOLETAUTHORADDRESS" val="Trường TH Đuốc Sống - tp ho chi minh"/>
  <p:tag name="VIOLETDATE" val="2017-08-25 10:14:59"/>
  <p:tag name="VIOLETHIT" val="180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uyÖn tõ vµ c©u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bµi cò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LuyÖn tõ vµ c©u&amp;quot;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73&quot;/&gt;&lt;/object&gt;&lt;object type=&quot;3&quot; unique_id=&quot;10008&quot;&gt;&lt;property id=&quot;20148&quot; value=&quot;5&quot;/&gt;&lt;property id=&quot;20300&quot; value=&quot;Slide 5 - &amp;quot;Bµi 1: T×m c¸c tõ ng÷ chØ gép nh÷ng ng­êi th©n trong gia ®×nh.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C¸c tõ chØ gép nh÷ng ng­êi trong gia ®×nh&amp;quot;&quot;/&gt;&lt;property id=&quot;20307&quot; value=&quot;274&quot;/&gt;&lt;/object&gt;&lt;object type=&quot;3&quot; unique_id=&quot;10010&quot;&gt;&lt;property id=&quot;20148&quot; value=&quot;5&quot;/&gt;&lt;property id=&quot;20300&quot; value=&quot;Slide 7 - &amp;quot;Bµi 2: XÕp c¸c thµnh ng÷, tùc ng÷ sau vµo nhãm thÝch hîp: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Bµi 2: XÕp c¸c thµnh ng÷, tôc ng÷ sau vµo nhãm thÝch hîp:&amp;quot;&quot;/&gt;&lt;property id=&quot;20307&quot; value=&quot;275&quot;/&gt;&lt;/object&gt;&lt;object type=&quot;3&quot; unique_id=&quot;10012&quot;&gt;&lt;property id=&quot;20148&quot; value=&quot;5&quot;/&gt;&lt;property id=&quot;20300&quot; value=&quot;Slide 9 - &amp;quot;Bµi 3: Dùa theo néi dung c¸c bµi tËp ®äc ë tuÇn 3, tuÇn 4, h·y ®Æt c©u theo mÉu Ai lµ g×? ®Ó nãi vÒ:&amp;quot;&quot;/&gt;&lt;property id=&quot;20307&quot; value=&quot;262&quot;/&gt;&lt;/object&gt;&lt;object type=&quot;3&quot; unique_id=&quot;10013&quot;&gt;&lt;property id=&quot;20148&quot; value=&quot;5&quot;/&gt;&lt;property id=&quot;20300&quot; value=&quot;Slide 10 - &amp;quot;Trß ch¬i &amp;quot;&quot;/&gt;&lt;property id=&quot;20307&quot; value=&quot;270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/object&gt;&lt;/object&gt;&lt;/database&gt;"/>
  <p:tag name="SECTOMILLISECCONVERTED" val="1"/>
  <p:tag name="ISPRING_RESOURCE_PATHS_HASH_PRESENTER" val="3061a5bdb89dda477e26821e4885a70da564381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286</TotalTime>
  <Words>580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Ocean</vt:lpstr>
      <vt:lpstr>LuyÖn tõ vµ c©u</vt:lpstr>
      <vt:lpstr>bµi cò</vt:lpstr>
      <vt:lpstr>LuyÖn tõ vµ c©u</vt:lpstr>
      <vt:lpstr>PowerPoint Presentation</vt:lpstr>
      <vt:lpstr>Bµi 1: T×m c¸c tõ ng÷ chØ gép nh÷ng ng­êi th©n trong gia ®×nh.</vt:lpstr>
      <vt:lpstr>C¸c tõ chØ gép nh÷ng ng­êi trong gia ®×nh</vt:lpstr>
      <vt:lpstr>Bµi 2: XÕp c¸c thµnh ng÷, tùc ng÷ sau vµo nhãm thÝch hîp:</vt:lpstr>
      <vt:lpstr>Bµi 2: XÕp c¸c thµnh ng÷, tôc ng÷ sau vµo nhãm thÝch hîp:</vt:lpstr>
      <vt:lpstr>Bµi 3: Dùa theo néi dung c¸c bµi tËp ®äc ë tuÇn 3, tuÇn 4, h·y ®Æt c©u theo mÉu Ai lµ g×? ®Ó nãi vÒ:</vt:lpstr>
      <vt:lpstr>Trß ch¬i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LuyÖn tõ vµ c©u</dc:title>
  <dc:creator>K H</dc:creator>
  <cp:lastModifiedBy>Administrator</cp:lastModifiedBy>
  <cp:revision>33</cp:revision>
  <dcterms:created xsi:type="dcterms:W3CDTF">2005-09-22T03:59:21Z</dcterms:created>
  <dcterms:modified xsi:type="dcterms:W3CDTF">2017-10-08T15:56:19Z</dcterms:modified>
</cp:coreProperties>
</file>